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uz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16</a:t>
            </a:r>
            <a:r xmlns:a="http://schemas.openxmlformats.org/drawingml/2006/main">
              <a:rPr lang="uz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uz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So'z</a:t>
            </a:r>
            <a:r xmlns:a="http://schemas.openxmlformats.org/drawingml/2006/main">
              <a:rPr lang="uz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ning</a:t>
            </a:r>
            <a:r xmlns:a="http://schemas.openxmlformats.org/drawingml/2006/main">
              <a:rPr lang="uz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Xudo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uz" altLang="ko-KR" sz="4000"/>
              <a:t>Xudo Musoni chaqirdi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Muso Xudoning ovozini eshitib, nimani ko'rdi?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chiroyli uzum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bulut va momaqaldiroq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yonayotgan buta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bo'lingan dengiz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z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uz" altLang="ko-KR" sz="2800">
                <a:solidFill>
                  <a:srgbClr val="FF0000"/>
                </a:solidFill>
              </a:rPr>
              <a:t>yonayotgan buta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25 Xudoning Kalomi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4400"/>
              <a:t>Gido'n va uning 300 kishisi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</a:t>
            </a:r>
            <a:r xmlns:a="http://schemas.openxmlformats.org/drawingml/2006/main">
              <a:rPr lang="uz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3600"/>
              <a:t>Egamizning farishtasi Gido‘nga zohir bo‘lgach, u: “Egamiz sen bilan, qudratli jangchi”, dedi.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Sudyalar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Egamizning farishtasi Gido‘nga zohir bo‘lib: “Ey qudratli jangchi, Xudo sen bilandir”, dedi. Xudo unga shudring va jun orqali ishonch berdi.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Xudo uni chaqirganiga amin bo'lgach, isroilliklar sajda qilgan Baalni va uning qurbongohini vayron qildi.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Xudo Gido'nga Midiyonlarni mag'lub etish uchun jangchilarni tanlashni buyurdi. Xudoning ko'rsatmasiga ko'ra, faqat 300 kishi tanlangan.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Xudo unga ularga hujum qilish uchun ajoyib reja berdi. Xudo ularga karnay-surnay va ichkarida mash'alali bo'sh ko'zalar bo'lsin.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Kechasi Gido'n va uning 300 askarlari Xudo bergan rejani amalga oshirishdi. Ular Midiyonlarga qarshi urushda g‘alaba qozondilar.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dars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Gido'n va uning 300 askarlari ko'p Midiyonlarga qarshi urushda faqat Xudoning amriga bo'ysunish orqali g'alaba qozonishdi.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Hayotimda g'alaba qozonishning siri Xudoga itoat qilishdir.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3200"/>
              <a:t>Xudo?</a:t>
            </a:r>
            <a:r xmlns:a="http://schemas.openxmlformats.org/drawingml/2006/main">
              <a:rPr lang="u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3600">
                <a:solidFill>
                  <a:srgbClr val="C00000"/>
                </a:solidFill>
              </a:rPr>
              <a:t>Xudo..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 bor-yo'g'i 300 kishi bilan ko'p sonli dushman kuchlarini mag'lub eta oladigan Qudratli Xudodir.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Gido'n va uning 300 askariga dushmanni mag'lub etish uchun qaysi biri ishlatilmagan?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bankalar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qilichlar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mash'alalar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karnaylar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uz" altLang="ko-KR" sz="2800">
                <a:solidFill>
                  <a:srgbClr val="FF0000"/>
                </a:solidFill>
              </a:rPr>
              <a:t>qilichlar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Egamiz uning ko‘rish uchun borganini ko‘rgach, Xudo uni chaqirdi</a:t>
            </a:r>
          </a:p>
          <a:p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butaning ichidan,</a:t>
            </a:r>
          </a:p>
          <a:p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— Muso, Muso! Muso alayhissalom: “Mana, men keldim”, dedi.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Chiqish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</a:t>
            </a:r>
            <a:r xmlns:a="http://schemas.openxmlformats.org/drawingml/2006/main">
              <a:rPr lang="uz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3600"/>
              <a:t>Egamizning farishtasi Gido‘nga zohir bo‘lgach, u: “Egamiz sen bilan, qudratli jangchi”, dedi.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Sudyalar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26 Xudoning Kalomi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uz" altLang="ko-KR" sz="4000"/>
              <a:t>Samson, kuchli jangchi.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Ayol o‘g‘il tug‘ib, uning ismini Shimsho‘n qo‘ydi. U o'sib chiqdi va Egamiz uni duo qildi,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Sudyalar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z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Isroil xalqining yo‘lboshchilari orasida Shimsho‘n ismli yo‘lboshchi bor edi. U tug'ilgandanoq Xudoga ajratilishi kerak bo'lgan odam edi.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z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Shimsho'n juda kuchli jangchi edi. Shimsho'n tufayli Filistlar va ularga zulm qilgan boshqa davlatlar isroilliklarga zulm qila olmadilar.</a:t>
            </a:r>
            <a:r xmlns:a="http://schemas.openxmlformats.org/drawingml/2006/main">
              <a:rPr lang="uz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yana.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z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Uning kuchi sochlaridan edi. Biroq, uning sochlari aldanib olingan edi. Shunday qilib, u kuchini yo'qotdi.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z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Shimsho'n qo'lga olindi va dushman ustidan kulishdi. Takabburlik tufayli aldanib qolganidan afsuslandi.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z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Shimsho'n oxirgi marta Xudodan uni yana kuchlantirishini so'radi. Xudo uning ibodatiga javob berdi va nihoyat unga kuch berdi.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dars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Shimsho'n Xudodan o'zgacha inoyat va da'vatga ega bo'lgan odam edi.</a:t>
            </a:r>
            <a:r xmlns:a="http://schemas.openxmlformats.org/drawingml/2006/main">
              <a:rPr lang="uz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Ammo takabburligi tufayli,</a:t>
            </a:r>
          </a:p>
          <a:p>
            <a:pPr xmlns:a="http://schemas.openxmlformats.org/drawingml/2006/main" algn="ctr"/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hammasini yo'qotdi.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 ham Xudoning inoyati va missiyasini olgan Xudoning sevimli farzandlarimiz.</a:t>
            </a:r>
            <a:r xmlns:a="http://schemas.openxmlformats.org/drawingml/2006/main">
              <a:rPr lang="uz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Shuning uchun biz Xudoning Kalomi oldida kamtar bo'lishimiz kerak.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uz" altLang="ko-KR" sz="3200"/>
              <a:t>Xudo?</a:t>
            </a:r>
            <a:r xmlns:a="http://schemas.openxmlformats.org/drawingml/2006/main">
              <a:rPr lang="u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z" altLang="ko-KR" sz="3600">
                <a:solidFill>
                  <a:srgbClr val="C00000"/>
                </a:solidFill>
              </a:rPr>
              <a:t>Xudo..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Xudo bizning jiddiy va rostgo'y ibodatlarimizni tinglaydi va ularga javob beradi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Yo'q.</a:t>
            </a:r>
            <a:r xmlns:a="http://schemas.openxmlformats.org/drawingml/2006/main">
              <a:rPr lang="uz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r xmlns:a="http://schemas.openxmlformats.org/drawingml/2006/main">
              <a:rPr lang="uz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uz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So'z</a:t>
            </a:r>
            <a:r xmlns:a="http://schemas.openxmlformats.org/drawingml/2006/main">
              <a:rPr lang="uz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ning</a:t>
            </a:r>
            <a:r xmlns:a="http://schemas.openxmlformats.org/drawingml/2006/main">
              <a:rPr lang="uz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Xudo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4400"/>
              <a:t>O'nta falokat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Samsonning kuchi qayerdan kelgan?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sochlar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qo'l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oyoq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ko'z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z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uz" altLang="ko-KR" sz="2800">
                <a:solidFill>
                  <a:srgbClr val="FF0000"/>
                </a:solidFill>
              </a:rPr>
              <a:t>sochlar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Ayol o‘g‘il tug‘ib, uning ismini Shimsho‘n qo‘ydi. U o'sib chiqdi va Egamiz uni duo qildi,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Sudyalar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27 Xudoning Kalomi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3600"/>
              <a:t>Rut, olijanob xarakterli ayol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3600">
                <a:solidFill>
                  <a:schemeClr val="bg1">
                    <a:lumMod val="50000"/>
                  </a:schemeClr>
                </a:solidFill>
              </a:rPr>
              <a:t>Sening xalqing Mening xalqim, sizning Xudoyingiz esa mening Xudoyim bo‘ladi.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Yahudiy ayol Naomining ikki o'g'li bor edi, ular g'ayriyahudiylarga turmushga chiqdi. Biroq, uning ikki o'g'li vafot etdi. Shunday qilib, u ikki beva kelini bilan qoldi.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Naomi Yahudodagi uyiga qaytishga qaror qildi. Ikki keliniga uyga qayt, dedi. Ammo uning ikkinchi kelini o'z shahriga qaytmadi, balki qaynonasiga ergashib Yahudoda yashadi.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 Naomi bilan yashash uchun qolgan donni terib olishga majbur bo'ldi, chunki uning uy xo'jaligini boshqaradigan eri yo'q edi.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tasodifan Boazga tegishli dalada qolgan donni terib oldi. Boaz uni olijanob ayol deb o'ylab, Rutga turmushga chiqdi.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Boaz Rut va Naomini oilasidek qabul qildi va baxtli hayot kechirdi. Kelajakda shoh Dovud va Iso Boaz va Rut naslidan kelgan.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4000"/>
              <a:t>Bugungi dars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Rut g'ayriyahudiy edi. U yaxshi va samimiy ayol edi, qaynonasiga yaxshi xizmat qildi.</a:t>
            </a:r>
          </a:p>
          <a:p>
            <a:pPr xmlns:a="http://schemas.openxmlformats.org/drawingml/2006/main" algn="ctr"/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Shunday qilib, u baraka topdi.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Biz ham qo‘shnilarimizga yordam berishimiz kerak</a:t>
            </a:r>
          </a:p>
          <a:p>
            <a:pPr xmlns:a="http://schemas.openxmlformats.org/drawingml/2006/main" algn="ctr"/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va Xudoga sajda qiling</a:t>
            </a:r>
          </a:p>
          <a:p>
            <a:pPr xmlns:a="http://schemas.openxmlformats.org/drawingml/2006/main" algn="ctr"/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yaxshi va samimiy yurak bilan.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Misrga qarshi qoʻlimni choʻzganimda va Isroil xalqini undan olib chiqqanimda, Misrliklar Men Egamiz ekanligimni bilib oladilar.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Chiqish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3200"/>
              <a:t>Xudo?</a:t>
            </a:r>
            <a:r xmlns:a="http://schemas.openxmlformats.org/drawingml/2006/main">
              <a:rPr lang="u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3600">
                <a:solidFill>
                  <a:srgbClr val="C00000"/>
                </a:solidFill>
              </a:rPr>
              <a:t>Xudo..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Xudo tashqi ko'rinishga emas, balki qalbga qaraydi.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Nega Noima Mo'abdan Yahudoga uyiga qaytdi?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chunki u kasal bo'lib qoldi..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chunki eri vafot etdi..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chunki uning ikki o'g'li vafot etdi..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chunki u oilasi bilan uchrashmoqchi edi..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uz" altLang="ko-KR" sz="2800">
                <a:solidFill>
                  <a:srgbClr val="FF0000"/>
                </a:solidFill>
              </a:rPr>
              <a:t>chunki uning ikki o'g'li vafot etdi..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3600">
                <a:solidFill>
                  <a:schemeClr val="bg1">
                    <a:lumMod val="50000"/>
                  </a:schemeClr>
                </a:solidFill>
              </a:rPr>
              <a:t>Sening xalqing Mening xalqim, sizning Xudoyingiz esa mening Xudoyim bo‘ladi.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28 Xudoning Kalomi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4400"/>
              <a:t>Xannaning ibodati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O‘g‘il Shomuil esa bo‘yi o‘sib boraverdi, Egamiz va odamlarning marhamatiga sazovor bo‘ldi.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Shomuil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Xannaning o'g'li yo'q edi. Shunday qilib, u juda g'amgin bo'lib, Xudoga ibodat qildi. "Oh, Ota Xudo, agar menga o'g'il bersang, men uni butun umri uchun senga beraman."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Xudo uning ibodatini esladi va Xannaga Shomuil ismli o'g'il berdi.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Xanna o'g'lini ilgari ibodat qilganidek, ma'badda Xudoga topinish uchun berdi.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Shomuil ma'badda yashab, Xudoga topinardi. U odamlardan va Xudodan ko'p inoyat oldi.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Kichkina Shomuil yosh bola bo'lib yaxshi o'sdi. Keyin, keyinroq, u Xudoning ovoziga quloq soladigan payg'ambar bo'ldi.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Muso Xudoning amrini Misr shohi Fir'avnga aytdi. “Egamiz shunday deydi: Xalqimni qo‘yib yuboringlar, toki Menga sajda qilsinlar”.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dars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Xudo Xannaning barcha ibodatlarini tingladi, uni esladi va to'liq javob berdi.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Xudo bizning barcha ibodatlarimizni tinglaydi.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Shuning uchun biz ibodat qilishimiz kerak</a:t>
            </a:r>
          </a:p>
          <a:p>
            <a:pPr xmlns:a="http://schemas.openxmlformats.org/drawingml/2006/main" algn="ctr"/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jiddiy va halol.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3200"/>
              <a:t>Xudo?</a:t>
            </a:r>
            <a:r xmlns:a="http://schemas.openxmlformats.org/drawingml/2006/main">
              <a:rPr lang="u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3600">
                <a:solidFill>
                  <a:srgbClr val="C00000"/>
                </a:solidFill>
              </a:rPr>
              <a:t>Xudo..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Xudo bizning ibodatimizni tingladi va sodiqlik bilan javob berdi.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</a:t>
            </a:r>
            <a:r xmlns:a="http://schemas.openxmlformats.org/drawingml/2006/main">
              <a:rPr lang="uz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Nega Xanna juda xafa edi?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oshqozon og'rig'i tufayli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pul yo'qligi sababli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o'g'li yo'qligi uchun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chunki u xunuk edi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uz" altLang="ko-KR" sz="2800">
                <a:solidFill>
                  <a:srgbClr val="FF0000"/>
                </a:solidFill>
              </a:rPr>
              <a:t>o'g'li yo'qligi uchun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O‘g‘il Shomuil esa bo‘yi o‘sib boraverdi, Egamiz va odamlarning marhamatiga sazovor bo‘ldi.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Shomuil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Yo'q.</a:t>
            </a:r>
            <a:r xmlns:a="http://schemas.openxmlformats.org/drawingml/2006/main">
              <a:rPr lang="uz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Xudoning Kalomi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4400"/>
              <a:t>Shoh Shoul, Isroilning Birinchi Shohi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Egamiz javob berdi: “Ularga quloq solib, ularga shoh tayinlang”. Shunda Shomuil Isroil xalqiga: “Har kim o‘z shahriga qaytsin”, dedi.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Shomuil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"Bizga shoh kerak!" Isroil xalqi Shomuilga shoh berishni iltimos qildi.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Xudo Shomuilga shunday javob berdi: «Ular so'raganidek, men ularga shoh beraman.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Xudo Shoulni Shomuilga yubordi. Xudo Shomuilga Isroil shohi bo‘lish uchun boshiga moy surtishga ruxsat berdi.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"Bu bizning yo'lboshchimiz Shoul." Shomuil isroilliklarga Xudo Shoulni Isroilga yo'lboshchi qilib tayinlaganini e'lon qildi.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"Bo'lishi mumkin emas! Xudo kim? Men xudoman" Fir'avn buni qattiq rad etdi.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Avvaliga Shoul Xudoning irodasiga sodiqlik bilan bo'ysunib, isroilliklarni yaxshi boshqargan. Biroq, u takabburligi va mag'rurligi tufayli Xudoning irodasiga xiyonat qilgan yomon podshohga aylandi.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dars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Avvaliga Shoul kamtar edi.</a:t>
            </a:r>
          </a:p>
          <a:p>
            <a:pPr xmlns:a="http://schemas.openxmlformats.org/drawingml/2006/main" algn="ctr"/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Biroq, u shoh bo'lganidan keyin</a:t>
            </a:r>
          </a:p>
          <a:p>
            <a:pPr xmlns:a="http://schemas.openxmlformats.org/drawingml/2006/main" algn="ctr"/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 endi Xudoning irodasiga bo'ysunmadi.</a:t>
            </a:r>
          </a:p>
          <a:p>
            <a:pPr xmlns:a="http://schemas.openxmlformats.org/drawingml/2006/main" algn="ctr"/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 mag'rur va ochko'z bo'lib qoldi.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Otangiz Xudo sizni ko'targanida, siz doimo kamtar bo'lishingiz kerak.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3200"/>
              <a:t>Xudo?</a:t>
            </a:r>
            <a:r xmlns:a="http://schemas.openxmlformats.org/drawingml/2006/main">
              <a:rPr lang="u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3600">
                <a:solidFill>
                  <a:srgbClr val="C00000"/>
                </a:solidFill>
              </a:rPr>
              <a:t>Xudo..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Xudo kamtarlarni sevadi,</a:t>
            </a:r>
          </a:p>
          <a:p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lekin mag'rurlikni rad etadi.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Isroilliklar Shomuildan nimani so'rashdi?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ovqat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shoh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Xudoning Kalomi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uz" altLang="ko-KR" sz="2800">
                <a:solidFill>
                  <a:srgbClr val="FF0000"/>
                </a:solidFill>
              </a:rPr>
              <a:t>shoh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Egamiz javob berdi: “Ularga quloq solib, ularga shoh tayinlang”. Shunda Shomuil Isroil xalqiga: “Har kim o‘z shahriga qaytsin”, dedi.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Shomuil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Yo'q.</a:t>
            </a:r>
            <a:r xmlns:a="http://schemas.openxmlformats.org/drawingml/2006/main">
              <a:rPr lang="uz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Xudoning Kalomi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4000"/>
              <a:t>Go'liyotni o'ldirgan yosh bola Dovud</a:t>
            </a:r>
            <a:r xmlns:a="http://schemas.openxmlformats.org/drawingml/2006/main">
              <a:rPr lang="uz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Dovud filistga dedi: “Sen menga qarshi qilich, nayza va nayza bilan kelasan, lekin men senga qarshi chiqqan Qodir Qodir Egamiz, Isroil qo‘shinlarining Xudosi nomidan kelayapman.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Shomuil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Filistlar qarorgohida Go‘liyot ismli bahaybat askar bor edi. U janjal boshlab, Xudoning ismini haqorat qildi.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Uni dahshatga solganidan hech kim unga qarshi kurashishga jur'at eta olmadi.</a:t>
            </a:r>
          </a:p>
          <a:p>
            <a:r xmlns:a="http://schemas.openxmlformats.org/drawingml/2006/main">
              <a:rPr lang="uz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O'sha paytda yosh Dovud shoh Shoulga: "Men borib, u bilan jang qilaman", dedi.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"Agar Xudo men bilan bo'lsa, men uni mag'lub eta olaman".</a:t>
            </a:r>
          </a:p>
          <a:p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Dovud Go‘liyotga beshta silliq tosh bilan yaqinlashdi.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Muso Xudoga ibodat qildi. "Hazrat, iltimos, bundan keyin nima qilishingni menga xabar bering."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Dovud qilich va nayza bilan o'ziga qarshi kelgan Go'liyotga aytdi. "Men sizlarga qarshi Xudovand Xudo nomi bilan jang qilaman!"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Dovud tosh otib, Go‘liyotning peshonasiga urdi.</a:t>
            </a:r>
          </a:p>
          <a:p>
            <a:r xmlns:a="http://schemas.openxmlformats.org/drawingml/2006/main">
              <a:rPr lang="uz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Dovud bu jangda Xudoning yordami bilan g'alaba qozondi.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dars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Isroil askarlari qo'rqib ketishdi</a:t>
            </a:r>
            <a:r xmlns:a="http://schemas.openxmlformats.org/drawingml/2006/main">
              <a:rPr lang="uz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ulkan Go'liyotning. Ular undan qo'rqishdi.</a:t>
            </a:r>
          </a:p>
          <a:p>
            <a:pPr xmlns:a="http://schemas.openxmlformats.org/drawingml/2006/main" algn="ctr"/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Biroq, Xudoning himoyasiga ishongan Dovud unga qarshi mardonavor jang qildi va uni mag'lub etdi.</a:t>
            </a:r>
          </a:p>
          <a:p>
            <a:pPr xmlns:a="http://schemas.openxmlformats.org/drawingml/2006/main" algn="ctr"/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Xudo bizni doimo himoya qilishiga ishonishimiz kerak. Xudo bizni har qanday sharoitda himoya qilishiga ishonish orqali biz jasoratga ega bo'lishimiz mumkin.</a:t>
            </a:r>
          </a:p>
          <a:p>
            <a:pPr xmlns:a="http://schemas.openxmlformats.org/drawingml/2006/main" algn="ctr"/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Xudoga ishonishdan kelib chiqadigan jasorat har qanday qo'rquvni engib o'tadi.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3200"/>
              <a:t>Xudo?</a:t>
            </a:r>
            <a:r xmlns:a="http://schemas.openxmlformats.org/drawingml/2006/main">
              <a:rPr lang="u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3600">
                <a:solidFill>
                  <a:srgbClr val="C00000"/>
                </a:solidFill>
              </a:rPr>
              <a:t>Xudo..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Xudo O'zi uchun kurashganlarga g'alaba beradi.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4000"/>
              <a:t>Bugungi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Dovud Go'liyotga nima tashladi?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qilich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nayza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tosh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qalqon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uz" altLang="ko-KR" sz="2800">
                <a:solidFill>
                  <a:srgbClr val="FF0000"/>
                </a:solidFill>
              </a:rPr>
              <a:t>tosh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Dovud filistga dedi: “Sen menga qarshi qilich, nayza va nayza bilan kelasan, lekin men senga qarshi chiqqan Qodir Qodir Egamiz, Isroil qo‘shinlarining Xudosi nomidan kelayapman.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Shomuil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Xudo butun Misr yurtiga o‘nta falokat keltirdi. Misr xalqi va Fir'avn kim haqiqiy Xudo ekanligini bilib oldi.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“Ey Muso, hoziroq butun Isroil xalqing bilan Misrdan chiqib ket.” Fir'avnning ularni qo'yib yuborishdan boshqa iloji qolmadi.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dars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Fir'avn o'zini Xudoni mensimaslik bilan eng kuchli deb o'yladi.</a:t>
            </a:r>
            <a:r xmlns:a="http://schemas.openxmlformats.org/drawingml/2006/main">
              <a:rPr lang="uz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Shunday qilib, u katta ofatlarga duchor bo'lishi kerak edi.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Biz tan olishimiz kerakki, Xudo biz emas, balki Qodirdir.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Egamiz uning ko‘rish uchun borganini ko‘rgach, Xudo uni chaqirdi</a:t>
            </a:r>
          </a:p>
          <a:p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butaning ichidan,</a:t>
            </a:r>
          </a:p>
          <a:p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— Muso, Muso! Muso alayhissalom: “Mana, men keldim”, dedi.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Chiqish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3200"/>
              <a:t>Xudo?</a:t>
            </a:r>
            <a:r xmlns:a="http://schemas.openxmlformats.org/drawingml/2006/main">
              <a:rPr lang="u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3600">
                <a:solidFill>
                  <a:srgbClr val="C00000"/>
                </a:solidFill>
              </a:rPr>
              <a:t>Xudo..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Xudo butlar yoki boshqa soxta xudolar shaklidan farq qiladi.</a:t>
            </a:r>
          </a:p>
          <a:p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Xudo tirik va O'zining qudratli kuchi bilan ishlaydi.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Xudo Misr ustidan qancha ofatlarni tushirdi?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besh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etti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o'n ikki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o'n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uz" altLang="ko-KR" sz="2800">
                <a:solidFill>
                  <a:srgbClr val="FF0000"/>
                </a:solidFill>
              </a:rPr>
              <a:t>o'n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Misrga qarshi qoʻlimni choʻzganimda va Isroil xalqini undan olib chiqqanimda, Misrliklar Men Egamiz ekanligimni bilib oladilar.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Chiqish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YO'Q. 18</a:t>
            </a:r>
            <a:r xmlns:a="http://schemas.openxmlformats.org/drawingml/2006/main">
              <a:rPr lang="uz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Xudoning Kalomi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4400"/>
              <a:t>Bulut ustuni</a:t>
            </a:r>
          </a:p>
          <a:p>
            <a:pPr xmlns:a="http://schemas.openxmlformats.org/drawingml/2006/main" algn="ctr"/>
            <a:r xmlns:a="http://schemas.openxmlformats.org/drawingml/2006/main">
              <a:rPr lang="uz" altLang="ko-KR" sz="4400"/>
              <a:t>va olov ustuni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Kunduzi Egamiz bulut ustunida ularning yo‘liga yo‘l ko‘rsatish uchun, tunda esa yorug‘lik berish uchun olov ustunida ularning oldiga bordi.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Chiqish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Isroil xalqi Misrda 430 yil yashadi. Ular 430 yil oxirida va'da qilingan Kan'on yurtiga qaytish uchun Misrni tark etdilar.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"Qanday qilib biz to'g'ri yo'lga boramiz?", "Agar yo'lda yomon odamlarga duch kelsak nima bo'ladi?" Ular juda ko'p tashvishlanishdi.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O'sha paytda Xudo ularga hidoyat qilayotganiga dalil ko'rsatdi. Bu bulut ustuni edi.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Kechasi u olov ustuniga aylandi. Shunday qilib, Alloh ularni kechayu kunduz hidoyat qildi.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"Biz qo'rqmaymiz, chunki Xudo biz bilan!" Isroil xalqi ularni bulut ustuni va olov ustuni bilan boshqargani uchun Xudoga shukrona aytdi.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Bir kuni Muso alayhissalom bir misrlik isroillikni kaltaklayotganini ko‘rib, g‘azablanib, o‘z xalqi bilan birga bo‘lib, misrlikni o‘ldirdi.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</a:t>
            </a:r>
            <a:r xmlns:a="http://schemas.openxmlformats.org/drawingml/2006/main">
              <a:rPr lang="uz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dars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Ko'p isroillik odamlar xavfli cho'lni kesib o'tganlarida, Xudo ularga bulut ustuni va olov ustuni bilan ularni boshqarib, himoya qilganiga dalil ko'rsatdi.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Endi Xudo men bilan va meni himoya qiladi. Allohga shukur qilaylik.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3200"/>
              <a:t>Xudo?</a:t>
            </a:r>
            <a:r xmlns:a="http://schemas.openxmlformats.org/drawingml/2006/main">
              <a:rPr lang="u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3600">
                <a:solidFill>
                  <a:srgbClr val="C00000"/>
                </a:solidFill>
              </a:rPr>
              <a:t>Xudo..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Xudo har doim biz bilan.</a:t>
            </a:r>
          </a:p>
          <a:p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Va u bizni kechayu kunduz himoya qiladi.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Isroil xalqi Misrni tark etganda, Xudo ularni nima bilan boshqargan?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bulut ustuni va olov ustuni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qush va baliq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quyosh va oy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it va mushuk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uz" altLang="ko-KR" sz="2800">
                <a:solidFill>
                  <a:srgbClr val="FF0000"/>
                </a:solidFill>
              </a:rPr>
              <a:t>bulut ustuni va olov ustuni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Kunduzi Egamiz bulut ustunida ularning yo‘liga yo‘l ko‘rsatish uchun, tunda esa yorug‘lik berish uchun olov ustunida ularning oldiga bordi.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Chiqish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19 Xudoning Kalomi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4400"/>
              <a:t>Isroil xalqi ikkiga bo'lingan dengizdan quruqlikda o'tmoqda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Shunda Muso qo‘lini dengizga cho‘zdi va o‘sha tun davomida Egamiz sharqdan kuchli shamol esib, dengizni quruqlikka aylantirdi. Suvlar ikkiga bo'lindi,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Chiqish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Muso va isroilliklar Kan'on tomon yo'lda Qizil dengizga duch kelishdi.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Misrliklar isroilliklarni yana qo'lga olish uchun ularni ta'qib qildilar.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Keyin ajoyib narsa yuz berdi! Xudo Qizil dengizning ikkiga bo'linishiga va isroilliklarning quruq yerda o'tishiga imkon berdi.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Misr askarlari ularni ta'qib qilishdi, lekin dengiz yana qaytib ketdi, barcha Misr askarlari dengizga botdi. Ulardan birortasi ham tirik qolmagan.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Fir'avn buni eshitib, Muso undan qo'rqib, Misr saroyidan qochib, Midiyon sahrosiga joylashdi.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Bizni qutqargani uchun Xudoga shukur! Barcha isroilliklar katta zavq bilan quvnoq qo'shiqlar kuylashdi.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dars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Xudo isroilliklarni nochor ahvoldan qutqardi.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Men ham gunoh tufayli o'ladigan vaziyatda edim, lekin Xudo meni qutqarish uchun Isoni yubordi!</a:t>
            </a:r>
          </a:p>
          <a:p>
            <a:pPr xmlns:a="http://schemas.openxmlformats.org/drawingml/2006/main" algn="ctr"/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Xudo meni abadiy o'limdan qutqardi!</a:t>
            </a:r>
          </a:p>
          <a:p>
            <a:pPr xmlns:a="http://schemas.openxmlformats.org/drawingml/2006/main" algn="ctr"/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Oh, Ota Xudo, sizga katta rahmat!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3200"/>
              <a:t>Xudo?</a:t>
            </a:r>
            <a:r xmlns:a="http://schemas.openxmlformats.org/drawingml/2006/main">
              <a:rPr lang="u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3600">
                <a:solidFill>
                  <a:srgbClr val="C00000"/>
                </a:solidFill>
              </a:rPr>
              <a:t>Xudo.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Xudo o'z xalqini ajoyib yo'l bilan qutqaradigan bizning qutqaruvchimizdir.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Isroilliklar Qizil dengizdan qanday o'tishdi?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Xudo ularga katta kema yubordi.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Xudo ularni dengiz suvida yurishga ruxsat bersin.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Xudo Qizil dengizni ikkiga bo'lib, ularning yurishiga ruxsat berdi</a:t>
            </a:r>
          </a:p>
          <a:p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quruq zamin.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Xudo ularni dengiz ustidan uchib o'tishini nasib etsin.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uz" altLang="ko-KR" sz="2800">
                <a:solidFill>
                  <a:srgbClr val="FF0000"/>
                </a:solidFill>
              </a:rPr>
              <a:t>Xudo Qizil dengizni ikkiga bo'lib, ularning yurishiga ruxsat berdi</a:t>
            </a:r>
          </a:p>
          <a:p>
            <a:r xmlns:a="http://schemas.openxmlformats.org/drawingml/2006/main">
              <a:rPr lang="uz" altLang="ko-KR" sz="2800">
                <a:solidFill>
                  <a:srgbClr val="FF0000"/>
                </a:solidFill>
              </a:rPr>
              <a:t>quruq zamin.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Shunda Muso qo‘lini dengizga cho‘zdi va o‘sha tun davomida Egamiz sharqdan kuchli shamol esib, dengizni quruqlikka aylantirdi. Suvlar ikkiga bo'lindi,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Chiqish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20 Xudoning Kalomi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3600"/>
              <a:t>Go'shtni tushirgan Xudo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3600">
                <a:solidFill>
                  <a:schemeClr val="bg1">
                    <a:lumMod val="50000"/>
                  </a:schemeClr>
                </a:solidFill>
              </a:rPr>
              <a:t>“Men Isroil xalqining noliganini eshitdim. Ularga ayt: “Qorong‘ida go‘sht yeysizlar, ertalab esa nonga to‘yasizlar. O‘shanda men Xudoyingiz Egangiz ekanligimni bilib olasizlar”.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Chiqish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Isroil xalqining sahroda ovqati yo‘q edi. Keyin ular Muso va Xudodan nolidilar.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Shunda Egamiz Musoga dedi. "Men senga osmondan ovqat tushiraman."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Ertalab cho'l zaminida ayozga o'xshash yupqa bo'laklar paydo bo'ldi.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Muso alayhissalom 40 yil cho‘ponlik qilib, oxiri 80 yoshga to‘ldi.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Kechqurun bedana ularning ustiga kelib, yiqilib, qarorgohni qopladi. Ularni yig'ishdi, pishirib yedilar. Ular sahroda ham och qolishmadi.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"Rahmat, Xudo!" Muso va Isroil xalqi Xudoning qudratli kuchidan hayratda qolishdi.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dars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Xudo O'z xalqiga kunlik ovqatni ajoyib tarzda va O'zining qudratli qudratini hatto ular topa olmaydigan cho'lda ham berdi.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Biz Xudo O'zining ajoyib yo'li bilan bizning ehtiyojlarimizni sodiqlik bilan ta'minlashiga ishonamiz.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3200"/>
              <a:t>Xudo?</a:t>
            </a:r>
            <a:r xmlns:a="http://schemas.openxmlformats.org/drawingml/2006/main">
              <a:rPr lang="u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3600">
                <a:solidFill>
                  <a:srgbClr val="C00000"/>
                </a:solidFill>
              </a:rPr>
              <a:t>Xudo..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 bizning ehtiyojlarimizni oldindan biladigan va ularni O'zining ajoyib yo'li bilan ta'minlovchi ajoyib Xudodir.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Xudo O'zining ochlikdan azob chekayotgan xalqiga nima berdi?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Manna va bedana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Non va sut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Go'sht va suv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Guruch va sho'rva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uz" altLang="ko-KR" sz="2800">
                <a:solidFill>
                  <a:srgbClr val="FF0000"/>
                </a:solidFill>
              </a:rPr>
              <a:t>Manna va bedana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3600">
                <a:solidFill>
                  <a:schemeClr val="bg1">
                    <a:lumMod val="50000"/>
                  </a:schemeClr>
                </a:solidFill>
              </a:rPr>
              <a:t>“Men Isroil xalqining noliganini eshitdim. Ularga ayt: “Qorong‘ida go‘sht yeysizlar, ertalab esa nonga to‘yasizlar. Shunda men Xudoyingiz Egangiz ekanligimni bilib olasizlar”.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Chiqish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Yo'q.</a:t>
            </a:r>
            <a:r xmlns:a="http://schemas.openxmlformats.org/drawingml/2006/main">
              <a:rPr lang="uz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Xudoning Kalomi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uz" altLang="ko-KR" sz="4000"/>
              <a:t>O'n amr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Muso o‘sha yerda qirq kunduzu qirq kecha Egamizning huzurida edi</a:t>
            </a:r>
          </a:p>
          <a:p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non yoki ichimlik suvi. Va u lavhalarga ahd so‘zlarini — O‘nta amrni yozdi.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Chiqish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Isroil xalqi Xo‘rib tog‘iga (Sinay tog‘iga) yetib keldi. Egamiz Xudoning ulug'vorligi Sinay tog'ida (Xoreb tog'ida) to'la edi.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Xudo Musoga: "Tog'da mening oldimga chiq", dedi. Muso Xudoning tog'iga chiqdi.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Bir kuni Xudo yonayotgan butaning ichida uni chaqirib, dedi. — Xalqim Isroil xalqini Misrdan qutqarish uchun seni Fir’avn huzuriga yuboryapman.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Egamiz Xudo Xo‘rib tog‘ida uchrashdi.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Xudo Musoga tosh lavhalarni berdi. Xudo isroilliklar o'n amrga rioya qilishlari uchun unga qonunlar va amrlarni yozgan.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z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"Rabbim, bizga qonunlarni berganing uchun rahmat."</a:t>
            </a:r>
          </a:p>
          <a:p>
            <a:r xmlns:a="http://schemas.openxmlformats.org/drawingml/2006/main">
              <a:rPr lang="uz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Muso: «Men bu qimmatbaho O'nta Amrni etkazaman va o'rgataman», deb o'yladi.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dars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O'n Amr - bu Xudo bizning hayotimiz uchun bergan qimmatli qoidalardir.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Agar biz Xudoning qonunlariga bo'ysunsak, Xudo bizning hayotimizdan mamnun bo'ladi.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uz" altLang="ko-KR" sz="3200"/>
              <a:t>Xudo?</a:t>
            </a:r>
            <a:r xmlns:a="http://schemas.openxmlformats.org/drawingml/2006/main">
              <a:rPr lang="u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z" altLang="ko-KR" sz="3600">
                <a:solidFill>
                  <a:srgbClr val="C00000"/>
                </a:solidFill>
              </a:rPr>
              <a:t>Xudo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Xudo bizga qonunlar va O'nta Amrni berdi.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Xudo bu qonunlar va amrlar orqali bizga O'zini tanishtirdi.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Xudo o'nta amrni qayerda yozgan?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Yog'och planshet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loy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planshet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Qog'oz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tosh planshet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z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uz" altLang="ko-KR" sz="2800">
                <a:solidFill>
                  <a:srgbClr val="FF0000"/>
                </a:solidFill>
              </a:rPr>
              <a:t>tosh planshet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Muso o‘sha yerda qirq kunduzu qirq kecha Egamizning huzurida edi</a:t>
            </a:r>
          </a:p>
          <a:p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non yoki ichimlik suvi. Va u lavhalarga ahd so‘zlarini — O‘nta amrni yozdi.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Chiqish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22 Xudoning Kalomi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4400"/>
              <a:t>Oltin buzoq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3600">
                <a:solidFill>
                  <a:schemeClr val="bg1">
                    <a:lumMod val="50000"/>
                  </a:schemeClr>
                </a:solidFill>
              </a:rPr>
              <a:t>U ular bergan narsalarni oldi va uni shakldagi butga aylantirdi</a:t>
            </a:r>
          </a:p>
          <a:p>
            <a:r xmlns:a="http://schemas.openxmlformats.org/drawingml/2006/main">
              <a:rPr lang="uz" altLang="ko-KR" sz="3600">
                <a:solidFill>
                  <a:schemeClr val="bg1">
                    <a:lumMod val="50000"/>
                  </a:schemeClr>
                </a:solidFill>
              </a:rPr>
              <a:t>buzoqning, uni asbob bilan yasash. Shunda ular: “Ey Isroil, seni Misrdan olib chiqqan xudolaring shular”, deyishdi.</a:t>
            </a:r>
          </a:p>
          <a:p>
            <a:r xmlns:a="http://schemas.openxmlformats.org/drawingml/2006/main">
              <a:rPr lang="uz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Chiqish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Muso alayhissalom Tog‘dan uzoq vaqt tushmaganlarida, ular o‘zlarini noqulay his qilishdi. "Bizga Musoning o'rniga Xudoyimiz rahbarlik qilishi kerak."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z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Muso o'z xalqini, Xudo unga bergan asosini ushlab, Isroil xalqini qutqarish uchun Misrga qaytib keldi.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Shunday qilib, ular oltin buzoq yasadilar va unga o'zlarining xudosi sifatida sajda qildilar.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O'n amr bilan tushayotgan Muso juda g'azablandi.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Xudo ularga g'azab bilan g'azablandi. "Men ularni yo'q qilaman. Shunda men sizlarni buyuk xalq qilaman”.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Biroq, Muso ularni jiddiy kechirishini so'rab Xudoga ibodat qildi. Xudo Musoning ibodatini eshitib, ularni kechirdi.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</a:t>
            </a:r>
            <a:r xmlns:a="http://schemas.openxmlformats.org/drawingml/2006/main">
              <a:rPr lang="uz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Dars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Alloh taoloning eng yomon ko‘rgani – Undan o‘zga ilohlarga sig‘inishdir.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O'zingizga hech qanday but yasamang.</a:t>
            </a:r>
          </a:p>
          <a:p>
            <a:pPr xmlns:a="http://schemas.openxmlformats.org/drawingml/2006/main" algn="ctr"/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Nima bo'lishidan qat'iy nazar, sen ularga ta'zim va sajda qilma.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3200">
                <a:solidFill>
                  <a:srgbClr val="FF0000"/>
                </a:solidFill>
              </a:rPr>
              <a:t>Xudo?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3600">
                <a:solidFill>
                  <a:srgbClr val="C00000"/>
                </a:solidFill>
              </a:rPr>
              <a:t>Xudo…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Alloh O'zidan o'zga butga sig'inishni yomon ko'radi.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Isroilliklar gunoh qilish uchun qanday but yasashgan?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Oltin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Burgut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Oltin Buzoq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Kumush Buzoq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Kumush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Burgut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uz" altLang="ko-KR" sz="2800">
                <a:solidFill>
                  <a:srgbClr val="FF0000"/>
                </a:solidFill>
              </a:rPr>
              <a:t>Oltin Buzoq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3600">
                <a:solidFill>
                  <a:schemeClr val="bg1">
                    <a:lumMod val="50000"/>
                  </a:schemeClr>
                </a:solidFill>
              </a:rPr>
              <a:t>U ular bergan narsalarni oldi va uni shakldagi butga aylantirdi</a:t>
            </a:r>
          </a:p>
          <a:p>
            <a:r xmlns:a="http://schemas.openxmlformats.org/drawingml/2006/main">
              <a:rPr lang="uz" altLang="ko-KR" sz="3600">
                <a:solidFill>
                  <a:schemeClr val="bg1">
                    <a:lumMod val="50000"/>
                  </a:schemeClr>
                </a:solidFill>
              </a:rPr>
              <a:t>buzoqning, uni asbob bilan yasash. Shunda ular: “Ey Isroil, seni Misrdan olib chiqqan xudolaring shular”, deyishdi.</a:t>
            </a:r>
          </a:p>
          <a:p>
            <a:r xmlns:a="http://schemas.openxmlformats.org/drawingml/2006/main">
              <a:rPr lang="uz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Chiqish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23 Xudoning Kalomi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4400"/>
              <a:t>Cho'ldagi Xudoning uyi (chodir).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3600">
                <a:solidFill>
                  <a:schemeClr val="bg1">
                    <a:lumMod val="50000"/>
                  </a:schemeClr>
                </a:solidFill>
              </a:rPr>
              <a:t>Muqaddas chodir, ya’ni guvohlik chodiri o‘rnatilgan kuni bulut uni qopladi. Kechdan ertalabgacha chodir ustidagi bulut olovga o'xshardi.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Raqamlar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dars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Xudo Musoni 80 yoshida isroilliklarning yo'lboshchisi deb atagan.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Xudoning rejasi biznikidan farq qiladi, lekin Uning rejasi har doim mukammaldir.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 Xudoning rejasi mukammal ekanligiga ishonishimiz kerak va biz Unga tayanishimiz kerak.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Xudo Musoga chodirni Xudoning uyi qilishini aytdi.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Xudo chodir haqida hamma narsani - uning shakli va unga tayyorlanishi kerak bo'lgan hamma narsani aytdi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 Xudo ularga Chodirda Xudoga sajda qilganda har bir maqoladan qanday foydalanishni bilib oldi.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Muso va Isroil xalqi Xudoning ko'rsatmasiga ko'ra, chodirni Xudoning uyiga aylantirdilar.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Muqaddas chodir o‘rnatilgan kuni Xudoning ulug‘vorligini ko‘rsatuvchi bulut uni qopladi. Muqaddas chodir Xudo isroilliklar bilan ekanligining belgisi edi.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dars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Xudo isroilliklarga Muqaddas chodirni Xudoning uyi qilib qo‘ydi va ularni o‘zlarining markazi qilib chodirda yashashga majbur qildi.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Biz ongimiz va hayotimizning markazi sifatida Xudo bilan yashashimiz kerak.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3200">
                <a:solidFill>
                  <a:srgbClr val="FF0000"/>
                </a:solidFill>
              </a:rPr>
              <a:t>Xudo?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3600">
                <a:solidFill>
                  <a:srgbClr val="C00000"/>
                </a:solidFill>
              </a:rPr>
              <a:t>Xudo..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Xudo biz bilan yashaydi, biz bilan yuradi, bizni boshqaradi va biz bilan gaplashadi.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Xudo isroilliklarga nima qilishiga ruxsat berdi?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Oltin Buzoq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O'nta amr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Saroy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Chodir - Xudoning uyi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uz" altLang="ko-KR" sz="2800">
                <a:solidFill>
                  <a:srgbClr val="FF0000"/>
                </a:solidFill>
              </a:rPr>
              <a:t>Chodir - Xudoning uyi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3600">
                <a:solidFill>
                  <a:schemeClr val="bg1">
                    <a:lumMod val="50000"/>
                  </a:schemeClr>
                </a:solidFill>
              </a:rPr>
              <a:t>Muqaddas chodir, ya’ni guvohlik chodiri o‘rnatilgan kuni bulut uni qopladi. Kechdan ertalabgacha chodir ustidagi bulut olovga o'xshardi.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Raqamlar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24</a:t>
            </a:r>
            <a:r xmlns:a="http://schemas.openxmlformats.org/drawingml/2006/main">
              <a:rPr lang="uz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uz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so'z</a:t>
            </a:r>
            <a:r xmlns:a="http://schemas.openxmlformats.org/drawingml/2006/main">
              <a:rPr lang="uz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ning</a:t>
            </a:r>
            <a:r xmlns:a="http://schemas.openxmlformats.org/drawingml/2006/main">
              <a:rPr lang="uz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u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Xudo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4400"/>
              <a:t>Yiqilgan Yerixo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uz" altLang="ko-KR" sz="3200"/>
              <a:t>Xudo?</a:t>
            </a:r>
            <a:r xmlns:a="http://schemas.openxmlformats.org/drawingml/2006/main">
              <a:rPr lang="u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z" altLang="ko-KR" sz="3600">
                <a:solidFill>
                  <a:srgbClr val="C00000"/>
                </a:solidFill>
              </a:rPr>
              <a:t>Xudo..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Xudo bizni O'zining mukammal rejalari bilan boshqaradi. Xudoning rejalarida xatolik yo'q.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Yettinchi marta ruhoniylar karnay chalishganda, Yoshua xalqqa buyurdi: “Baqiringlar, chunki Egamiz shaharni sizga berdi!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Yoshua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Isroilliklar va’da qilingan yurtga kirmoqchi bo‘lishdi. Ammo Yerixo, ya'ni katta qal'a ularning yo'lini to'sdi.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Xudo ularning boshlig'i bo'lgan Yoshuaga Yerixonni qanday yo'q qilishni aytdi.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Isroil xalqi Xudoning ko‘rsatmasiga binoan Yerixo devori atrofida yetti kun yurishdi.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Ular olti kun devor atrofida aylanib yurganlarida, Erixo har kuni bir dyuym ham qimirlamadi.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Ettinchi kuni ular uni yetti marta aylanib chiqishdi. Ettinchi marta ular baland ovozda qichqirishdi, devor qulab tushdi.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dars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Isroilliklar Yerixoni o'z kuchlari bilan yo'q qila olmadilar. Lekin Xudo ular uchun O'z qudrati bilan Yerixoni vayron qildi.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Isroilliklar Xudoga bo'ysunish orqali g'alaba qozonishdi.</a:t>
            </a:r>
          </a:p>
          <a:p>
            <a:pPr xmlns:a="http://schemas.openxmlformats.org/drawingml/2006/main" algn="ctr"/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Umrimizni Allohga itoat qilib yashaylik.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u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Bizni g'alaba qozonganiga shukur qilaylik!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3200"/>
              <a:t>Xudo?</a:t>
            </a:r>
            <a:r xmlns:a="http://schemas.openxmlformats.org/drawingml/2006/main">
              <a:rPr lang="u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3600">
                <a:solidFill>
                  <a:srgbClr val="C00000"/>
                </a:solidFill>
              </a:rPr>
              <a:t>Xudo..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Xudo O'zining buyuk Qudrati orqali O'z xalqiga g'alaba beradi.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 G'alaba Xudosi!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Xudo Yoshuaga Yerixoni vayron qilish uchun nimani buyurdi?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Yetti kun davomida Yerixoga tosh oting.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Yerixo uchun yetti kun ibodat qiling.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Erixo uchun yetti kun hamdu sanolar kuylang.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Erixo devoriga yetti kun va soat yuring</a:t>
            </a:r>
          </a:p>
          <a:p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oxirgi kun baland ovozda qichqiring.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uz" altLang="ko-KR" sz="2800">
                <a:solidFill>
                  <a:srgbClr val="FF0000"/>
                </a:solidFill>
              </a:rPr>
              <a:t>Erixo devoriga yetti kun va soat yuring</a:t>
            </a:r>
          </a:p>
          <a:p>
            <a:r xmlns:a="http://schemas.openxmlformats.org/drawingml/2006/main">
              <a:rPr lang="uz" altLang="ko-KR" sz="2800">
                <a:solidFill>
                  <a:srgbClr val="FF0000"/>
                </a:solidFill>
              </a:rPr>
              <a:t>oxirgi kun baland ovozda qichqiring.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uz" altLang="ko-KR" sz="4000">
                <a:solidFill>
                  <a:srgbClr val="FF0000"/>
                </a:solidFill>
              </a:rPr>
              <a:t>Bugungi so'z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u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Yettinchi marta ruhoniylar karnay chalishganda, Yoshua xalqqa buyurdi: “Baqiringlar, chunki Egamiz shaharni sizga berdi!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Yoshua</a:t>
            </a:r>
            <a:r xmlns:a="http://schemas.openxmlformats.org/drawingml/2006/main">
              <a:rPr lang="u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